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7"/>
    <p:sldId id="277" r:id="rId28"/>
    <p:sldId id="278" r:id="rId29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IELTS ACADEMIC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731520" y="1920240"/>
            <a:ext cx="106984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1: Orientation +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Section 1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338328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Pre-7.0 Foundation Course  —  Building Your Path to Band 7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12-Lesson Roadmap to Band 7.0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F2F2F4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81328" y="210312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1481328" y="21031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1-3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29718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34747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here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37560" y="182880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F2F2F4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70248" y="2103120"/>
            <a:ext cx="731520" cy="731520"/>
          </a:xfrm>
          <a:prstGeom prst="ellipse">
            <a:avLst/>
          </a:prstGeom>
          <a:solidFill>
            <a:srgbClr val="1A7A4C"/>
          </a:solidFill>
          <a:ln/>
        </p:spPr>
      </p:sp>
      <p:sp>
        <p:nvSpPr>
          <p:cNvPr id="11" name="Text 9"/>
          <p:cNvSpPr/>
          <p:nvPr/>
        </p:nvSpPr>
        <p:spPr>
          <a:xfrm>
            <a:off x="4270248" y="21031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4-6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337560" y="29718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337560" y="34747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182880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F2F2F4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059168" y="2103120"/>
            <a:ext cx="731520" cy="73152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6" name="Text 14"/>
          <p:cNvSpPr/>
          <p:nvPr/>
        </p:nvSpPr>
        <p:spPr>
          <a:xfrm>
            <a:off x="7059168" y="21031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7-10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126480" y="29718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126480" y="34747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915400" y="182880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F2F2F4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848088" y="2103120"/>
            <a:ext cx="731520" cy="731520"/>
          </a:xfrm>
          <a:prstGeom prst="ellipse">
            <a:avLst/>
          </a:prstGeom>
          <a:solidFill>
            <a:srgbClr val="8B3A62"/>
          </a:solidFill>
          <a:ln/>
        </p:spPr>
      </p:sp>
      <p:sp>
        <p:nvSpPr>
          <p:cNvPr id="21" name="Text 19"/>
          <p:cNvSpPr/>
          <p:nvPr/>
        </p:nvSpPr>
        <p:spPr>
          <a:xfrm>
            <a:off x="9848088" y="210312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11-12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915400" y="29718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915400" y="34747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48640" y="46634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exam structure, scoring, the key-word strategy, and Section 1 Listening practice.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BREAKDOWN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IELTS Academic — The Four Skills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3291840"/>
        </p:xfrm>
        <a:graphic>
          <a:graphicData uri="http://schemas.openxmlformats.org/drawingml/2006/table">
            <a:tbl>
              <a:tblPr/>
              <a:tblGrid>
                <a:gridCol w="2766060"/>
                <a:gridCol w="2766060"/>
                <a:gridCol w="2766060"/>
                <a:gridCol w="276606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SKILL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FORMAT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KEY NOTE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Listening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min + 10 min transfer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sections, 40 questions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Same for all candidates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Reading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minutes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passages, 40 questions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Academic is harder than GT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Writing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minutes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Task 1 (20 min) + Task 2 (40 min)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Task 2 = double the marks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Speaking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11-14 minutes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parts, face-to-face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Same for all candidates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120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2 carries double the marks of Task 1 — if time runs short, write Task 2 first.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9-Band Scale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2F2F4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76479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76479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54480" y="164592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Expert user — complete command of English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56032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2F2F4"/>
          </a:solidFill>
          <a:ln/>
        </p:spPr>
      </p:sp>
      <p:sp>
        <p:nvSpPr>
          <p:cNvPr id="9" name="Shape 7"/>
          <p:cNvSpPr/>
          <p:nvPr/>
        </p:nvSpPr>
        <p:spPr>
          <a:xfrm>
            <a:off x="777240" y="267919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67919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554480" y="256032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good user — occasional minor errors only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347472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FF3D6"/>
          </a:solidFill>
          <a:ln/>
        </p:spPr>
      </p:sp>
      <p:sp>
        <p:nvSpPr>
          <p:cNvPr id="13" name="Shape 11"/>
          <p:cNvSpPr/>
          <p:nvPr/>
        </p:nvSpPr>
        <p:spPr>
          <a:xfrm>
            <a:off x="777240" y="3593592"/>
            <a:ext cx="548640" cy="54864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59359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54480" y="347472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user — operational command, handles complex language well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438912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2F2F4"/>
          </a:solidFill>
          <a:ln/>
        </p:spPr>
      </p:sp>
      <p:sp>
        <p:nvSpPr>
          <p:cNvPr id="17" name="Shape 15"/>
          <p:cNvSpPr/>
          <p:nvPr/>
        </p:nvSpPr>
        <p:spPr>
          <a:xfrm>
            <a:off x="777240" y="450799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450799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554480" y="438912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Competent user — generally effective, noticeable errors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8640" y="530352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2F2F4"/>
          </a:solidFill>
          <a:ln/>
        </p:spPr>
      </p:sp>
      <p:sp>
        <p:nvSpPr>
          <p:cNvPr id="21" name="Shape 19"/>
          <p:cNvSpPr/>
          <p:nvPr/>
        </p:nvSpPr>
        <p:spPr>
          <a:xfrm>
            <a:off x="777240" y="5422392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542239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54480" y="5303520"/>
            <a:ext cx="9875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Modest user — partial command, frequent mistakes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Your Overall Band Is Calculated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your four skill scores, then round using this rule: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.25 rounds UP to the next .5  |  </a:t>
            </a:r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 xml:space="preserve">.75 rounds UP to the next whole band  |  </a:t>
            </a:r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.1 to .24 rounds DOWN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371600" y="2834640"/>
            <a:ext cx="9418320" cy="2651760"/>
          </a:xfrm>
          <a:prstGeom prst="roundRect">
            <a:avLst>
              <a:gd name="adj" fmla="val 3448"/>
            </a:avLst>
          </a:prstGeom>
          <a:solidFill>
            <a:srgbClr val="F2F2F4"/>
          </a:solidFill>
          <a:ln/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737360" y="306324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737360" y="3520440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7.0  +  Reading 6.5  +  Writing 6.0  +  Speaking 7.0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737360" y="4069080"/>
            <a:ext cx="8686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26.5 ÷ 4  =  6.625  →  rounds to  6.5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737360" y="466344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of the four scores were 6.5 or higher — but the overall still landed at 6.5, not 7.0.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SCORING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Raw Score to Band — The Exact Numbers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371600" y="1554480"/>
          <a:ext cx="3657600" cy="4572000"/>
        </p:xfrm>
        <a:graphic>
          <a:graphicData uri="http://schemas.openxmlformats.org/drawingml/2006/table">
            <a:tbl>
              <a:tblPr/>
              <a:tblGrid>
                <a:gridCol w="2286000"/>
                <a:gridCol w="1371600"/>
              </a:tblGrid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RAW SCORE (/40)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BAND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39-40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37-38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35-36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32-34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30-31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26-29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23-25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18-22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669280" y="2011680"/>
            <a:ext cx="5760720" cy="3291840"/>
          </a:xfrm>
          <a:prstGeom prst="roundRect">
            <a:avLst>
              <a:gd name="adj" fmla="val 3333"/>
            </a:avLst>
          </a:prstGeom>
          <a:solidFill>
            <a:srgbClr val="1E2761"/>
          </a:solidFill>
          <a:ln/>
        </p:spPr>
      </p:sp>
      <p:sp>
        <p:nvSpPr>
          <p:cNvPr id="6" name="Text 3"/>
          <p:cNvSpPr/>
          <p:nvPr/>
        </p:nvSpPr>
        <p:spPr>
          <a:xfrm>
            <a:off x="5669280" y="2377440"/>
            <a:ext cx="5760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30/40</a:t>
            </a:r>
            <a:endParaRPr lang="en-US" sz="6400" dirty="0"/>
          </a:p>
        </p:txBody>
      </p:sp>
      <p:sp>
        <p:nvSpPr>
          <p:cNvPr id="7" name="Text 4"/>
          <p:cNvSpPr/>
          <p:nvPr/>
        </p:nvSpPr>
        <p:spPr>
          <a:xfrm>
            <a:off x="5669280" y="3520440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Band 7.0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6035040" y="4206240"/>
            <a:ext cx="5029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get 10 questions wrong and still hit Band 7.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4A0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NOT CHASING PERFECTION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chasing 30 correct answers out of 40.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45920" y="4114800"/>
            <a:ext cx="8869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miss a question — do not go back. Move on immediately.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second spent on a missed question costs you the next one.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STRATEGY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Key-Word Strategy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principle behind every Listening question type: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2194560"/>
            <a:ext cx="10332720" cy="1463040"/>
          </a:xfrm>
          <a:prstGeom prst="roundRect">
            <a:avLst>
              <a:gd name="adj" fmla="val 6250"/>
            </a:avLst>
          </a:prstGeom>
          <a:solidFill>
            <a:srgbClr val="F2F2F4"/>
          </a:solidFill>
          <a:ln/>
        </p:spPr>
      </p:sp>
      <p:sp>
        <p:nvSpPr>
          <p:cNvPr id="6" name="Text 4"/>
          <p:cNvSpPr/>
          <p:nvPr/>
        </p:nvSpPr>
        <p:spPr>
          <a:xfrm>
            <a:off x="1280160" y="242316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will NEVER hear the exact words from the question paper.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IELTS deliberately paraphrases. Listen for the MEANING, not the words.</a:t>
            </a:r>
            <a:endParaRPr lang="en-US" sz="1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08760" y="3886200"/>
          <a:ext cx="9144000" cy="2468880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Question paper says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Speaker might say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expensive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costly / pricey / a premium rate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cancelled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did not go ahead / was called off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disappointed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felt let down / underwhelmed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increased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went up / rose / climbed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STRATEGY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4-Step Method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822960" cy="82296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73736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1783080" y="1783080"/>
            <a:ext cx="9144000" cy="731520"/>
          </a:xfrm>
          <a:prstGeom prst="roundRect">
            <a:avLst>
              <a:gd name="adj" fmla="val 10000"/>
            </a:avLst>
          </a:prstGeom>
          <a:solidFill>
            <a:srgbClr val="F2F2F4"/>
          </a:solidFill>
          <a:ln/>
        </p:spPr>
      </p:sp>
      <p:sp>
        <p:nvSpPr>
          <p:cNvPr id="7" name="Text 5"/>
          <p:cNvSpPr/>
          <p:nvPr/>
        </p:nvSpPr>
        <p:spPr>
          <a:xfrm>
            <a:off x="2057400" y="178308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every question before the audio plays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31520" y="2788920"/>
            <a:ext cx="822960" cy="82296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788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83080" y="2834640"/>
            <a:ext cx="9144000" cy="731520"/>
          </a:xfrm>
          <a:prstGeom prst="roundRect">
            <a:avLst>
              <a:gd name="adj" fmla="val 10000"/>
            </a:avLst>
          </a:prstGeom>
          <a:solidFill>
            <a:srgbClr val="F2F2F4"/>
          </a:solidFill>
          <a:ln/>
        </p:spPr>
      </p:sp>
      <p:sp>
        <p:nvSpPr>
          <p:cNvPr id="11" name="Text 9"/>
          <p:cNvSpPr/>
          <p:nvPr/>
        </p:nvSpPr>
        <p:spPr>
          <a:xfrm>
            <a:off x="2057400" y="283464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Underline the key words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31520" y="3840480"/>
            <a:ext cx="822960" cy="82296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84048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Shape 12"/>
          <p:cNvSpPr/>
          <p:nvPr/>
        </p:nvSpPr>
        <p:spPr>
          <a:xfrm>
            <a:off x="1783080" y="3886200"/>
            <a:ext cx="9144000" cy="731520"/>
          </a:xfrm>
          <a:prstGeom prst="roundRect">
            <a:avLst>
              <a:gd name="adj" fmla="val 10000"/>
            </a:avLst>
          </a:prstGeom>
          <a:solidFill>
            <a:srgbClr val="F2F2F4"/>
          </a:solidFill>
          <a:ln/>
        </p:spPr>
      </p:sp>
      <p:sp>
        <p:nvSpPr>
          <p:cNvPr id="15" name="Text 13"/>
          <p:cNvSpPr/>
          <p:nvPr/>
        </p:nvSpPr>
        <p:spPr>
          <a:xfrm>
            <a:off x="2057400" y="38862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2-3 possible synonyms for each key word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31520" y="4892040"/>
            <a:ext cx="822960" cy="82296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89204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18" name="Shape 16"/>
          <p:cNvSpPr/>
          <p:nvPr/>
        </p:nvSpPr>
        <p:spPr>
          <a:xfrm>
            <a:off x="1783080" y="4937760"/>
            <a:ext cx="9144000" cy="731520"/>
          </a:xfrm>
          <a:prstGeom prst="roundRect">
            <a:avLst>
              <a:gd name="adj" fmla="val 10000"/>
            </a:avLst>
          </a:prstGeom>
          <a:solidFill>
            <a:srgbClr val="F2F2F4"/>
          </a:solidFill>
          <a:ln/>
        </p:spPr>
      </p:sp>
      <p:sp>
        <p:nvSpPr>
          <p:cNvPr id="19" name="Text 17"/>
          <p:cNvSpPr/>
          <p:nvPr/>
        </p:nvSpPr>
        <p:spPr>
          <a:xfrm>
            <a:off x="2057400" y="493776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for the meaning and paraphrase — not exact words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STRATEGY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For: The Speaker Correction Trap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14400" y="1737360"/>
            <a:ext cx="10332720" cy="1828800"/>
          </a:xfrm>
          <a:prstGeom prst="roundRect">
            <a:avLst>
              <a:gd name="adj" fmla="val 5000"/>
            </a:avLst>
          </a:prstGeom>
          <a:solidFill>
            <a:srgbClr val="FCEAEA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1965960"/>
            <a:ext cx="9601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8B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class starts at 3pm... actually, no, we've moved it to 4pm.”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280160" y="292608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CORRECT answer is always the FINAL one: 4pm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4023360"/>
            <a:ext cx="9418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Speakers correct themselves constantly in IELTS recordings. If you write the first number you hear and stop listening, you will get it wrong — every time.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 ESSENTIALS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Numbers, Dates, and Spelling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64240" cy="3291840"/>
        </p:xfrm>
        <a:graphic>
          <a:graphicData uri="http://schemas.openxmlformats.org/drawingml/2006/table">
            <a:tbl>
              <a:tblPr/>
              <a:tblGrid>
                <a:gridCol w="5532120"/>
                <a:gridCol w="553212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IT MIGHT SOUND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'March the fourteenth' / 'the 14th of March' / '14/3'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Phone numbers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Read in pairs: 'oh-seven-nine-two, double-four-three'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Prices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'$13.33' = 'thirteen dollars thirty-three' or 'thirteen thirty-three'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'half past seven' = 7:30  |  'quarter to nine' = 8:45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Repeated digits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'double three' = 33  |  'double oh' = 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1206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Spelling is given for unusual names — listen for “that's spelled...” — and write exactly what you hear.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COMING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Section 1 — Format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5120640" cy="3108960"/>
          </a:xfrm>
          <a:prstGeom prst="roundRect">
            <a:avLst>
              <a:gd name="adj" fmla="val 2941"/>
            </a:avLst>
          </a:prstGeom>
          <a:solidFill>
            <a:srgbClr val="F2F2F4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19202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05840" y="233172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social situation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(booking, enquiry, registration)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05840" y="33832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370332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Conversation between 2 people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212080" cy="3108960"/>
          </a:xfrm>
          <a:prstGeom prst="roundRect">
            <a:avLst>
              <a:gd name="adj" fmla="val 2941"/>
            </a:avLst>
          </a:prstGeom>
          <a:solidFill>
            <a:srgbClr val="F2F2F4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9202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TYPES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92240" y="2331720"/>
            <a:ext cx="4663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 completion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completion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answers from a list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92240" y="38033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PRACTICE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92240" y="4209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three types — 3 exercises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4A0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66360" y="914400"/>
            <a:ext cx="1828800" cy="18288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5166360" y="914400"/>
            <a:ext cx="1828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731520" y="301752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 THE VIDEO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79476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1: Form Completion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645920" y="4480560"/>
            <a:ext cx="8869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 the exercise sheet for this lesson. Read the form below and predict each answer type before you press play again.</a:t>
            </a:r>
            <a:endParaRPr lang="en-US" sz="1600" dirty="0"/>
          </a:p>
        </p:txBody>
      </p:sp>
      <p:sp>
        <p:nvSpPr>
          <p:cNvPr id="7" name="Pause Badge"/>
          <p:cNvSpPr/>
          <p:nvPr/>
        </p:nvSpPr>
        <p:spPr>
          <a:xfrm>
            <a:off x="548640" y="6446520"/>
            <a:ext cx="3931920" cy="365760"/>
          </a:xfrm>
          <a:prstGeom prst="roundRect">
            <a:avLst/>
          </a:prstGeom>
          <a:solidFill>
            <a:srgbClr val="1E2761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Arial" pitchFamily="34" charset="0"/>
              </a:rPr>
              <a:t>⏸  PAUSE THE VIDEO NOW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Westbrook Language School — Enrolment Form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NO MORE THAN TWO WORDS AND/OR A NUMBER for each answer.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210312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Name: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754880" y="210312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Ms. 1. __________________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14400" y="283464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Course interested in: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754880" y="283464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__________________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14400" y="356616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Preferred start date: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754880" y="356616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__________________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14400" y="429768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number: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754880" y="429768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__________________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14400" y="50292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method: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754880" y="5029200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__________________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8640" y="59436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press play — listen once, and complete your answers as you go.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66360" y="1463040"/>
            <a:ext cx="1828800" cy="182880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5166360" y="1463040"/>
            <a:ext cx="1828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))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731520" y="36576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NOW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31520" y="43891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1: Sunset Hotel-style booking conversation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&amp; Explanation</a:t>
            </a:r>
            <a:endParaRPr lang="en-US" sz="28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64240" cy="3474720"/>
        </p:xfrm>
        <a:graphic>
          <a:graphicData uri="http://schemas.openxmlformats.org/drawingml/2006/table">
            <a:tbl>
              <a:tblPr/>
              <a:tblGrid>
                <a:gridCol w="731520"/>
                <a:gridCol w="2926080"/>
                <a:gridCol w="7406640"/>
              </a:tblGrid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Whitfield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Spelling given letter by letter — must be exact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Business English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Both words required for the mark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9th October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Also acceptable: 9 October / October 9th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07823 912 05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Speaker corrects herself mid-number — listen for the correction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Bank transfer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Stated directly near the end of the call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3035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8B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is the trap: the speaker corrects the number mid-sentence. The FIRST version is wrong.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4A0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66360" y="914400"/>
            <a:ext cx="1828800" cy="18288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5166360" y="914400"/>
            <a:ext cx="1828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731520" y="301752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 THE VIDEO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79476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2: Table Completion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645920" y="4480560"/>
            <a:ext cx="8869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 the second exercise sheet. Read the table headings carefully — they tell you what KIND of word fits each gap.</a:t>
            </a:r>
            <a:endParaRPr lang="en-US" sz="1600" dirty="0"/>
          </a:p>
        </p:txBody>
      </p:sp>
      <p:sp>
        <p:nvSpPr>
          <p:cNvPr id="7" name="Pause Badge"/>
          <p:cNvSpPr/>
          <p:nvPr/>
        </p:nvSpPr>
        <p:spPr>
          <a:xfrm>
            <a:off x="548640" y="6446520"/>
            <a:ext cx="3931920" cy="365760"/>
          </a:xfrm>
          <a:prstGeom prst="roundRect">
            <a:avLst/>
          </a:prstGeom>
          <a:solidFill>
            <a:srgbClr val="1E2761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Arial" pitchFamily="34" charset="0"/>
              </a:rPr>
              <a:t>⏸  PAUSE THE VIDEO NOW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Tour Booking — Table Completion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NO MORE THAN ONE WORD for each answer.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03120"/>
          <a:ext cx="11064240" cy="2011680"/>
        </p:xfrm>
        <a:graphic>
          <a:graphicData uri="http://schemas.openxmlformats.org/drawingml/2006/table">
            <a:tbl>
              <a:tblPr/>
              <a:tblGrid>
                <a:gridCol w="2766060"/>
                <a:gridCol w="2766060"/>
                <a:gridCol w="2766060"/>
                <a:gridCol w="27660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TOUR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PRICE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MEETING POINT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City Highlights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 __________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£25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Main square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River Cruise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Saturday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 £__________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Pier 3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Museum Tour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Tuesday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£18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__________ entrance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448056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Notice: column headings tell you the answer TYPE before you even listen — Q1 needs a day, Q2 needs a number, Q3 needs a place.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48640" y="54864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press play and complete your answers.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&amp; Explanation</a:t>
            </a:r>
            <a:endParaRPr lang="en-US" sz="2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64240" cy="2194560"/>
        </p:xfrm>
        <a:graphic>
          <a:graphicData uri="http://schemas.openxmlformats.org/drawingml/2006/table">
            <a:tbl>
              <a:tblPr/>
              <a:tblGrid>
                <a:gridCol w="731520"/>
                <a:gridCol w="2926080"/>
                <a:gridCol w="74066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Thursday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Column heading 'DAY' predicts the answer type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Column heading 'PRICE' — listen for the number only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Museum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Column expects a place — 'museum entrance' fits the pattern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206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the answer TYPE from the column heading is what makes table completion faster than form completion.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1 RECAP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822960" y="1627632"/>
            <a:ext cx="228600" cy="22860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4" name="Text 2"/>
          <p:cNvSpPr/>
          <p:nvPr/>
        </p:nvSpPr>
        <p:spPr>
          <a:xfrm>
            <a:off x="1280160" y="155448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IELTS Academic exam structure — all 4 skills, timing, and scoring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2221992"/>
            <a:ext cx="228600" cy="22860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6" name="Text 4"/>
          <p:cNvSpPr/>
          <p:nvPr/>
        </p:nvSpPr>
        <p:spPr>
          <a:xfrm>
            <a:off x="1280160" y="214884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7 in Listening = 30/40 — you have room for 10 mistakes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2816352"/>
            <a:ext cx="228600" cy="22860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8" name="Text 6"/>
          <p:cNvSpPr/>
          <p:nvPr/>
        </p:nvSpPr>
        <p:spPr>
          <a:xfrm>
            <a:off x="1280160" y="274320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key-word strategy: predict synonyms, listen for meaning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22960" y="3410712"/>
            <a:ext cx="228600" cy="22860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0" name="Text 8"/>
          <p:cNvSpPr/>
          <p:nvPr/>
        </p:nvSpPr>
        <p:spPr>
          <a:xfrm>
            <a:off x="1280160" y="333756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Numbers, dates, and spelling formats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22960" y="4005072"/>
            <a:ext cx="228600" cy="228600"/>
          </a:xfrm>
          <a:prstGeom prst="ellipse">
            <a:avLst/>
          </a:prstGeom>
          <a:solidFill>
            <a:srgbClr val="D4A017"/>
          </a:solidFill>
          <a:ln/>
        </p:spPr>
      </p:sp>
      <p:sp>
        <p:nvSpPr>
          <p:cNvPr id="12" name="Text 10"/>
          <p:cNvSpPr/>
          <p:nvPr/>
        </p:nvSpPr>
        <p:spPr>
          <a:xfrm>
            <a:off x="1280160" y="393192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1: form completion, table completion, and choosing answers from a list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31520" y="4846320"/>
            <a:ext cx="10698480" cy="1371600"/>
          </a:xfrm>
          <a:prstGeom prst="roundRect">
            <a:avLst>
              <a:gd name="adj" fmla="val 6667"/>
            </a:avLst>
          </a:prstGeom>
          <a:solidFill>
            <a:srgbClr val="D4A017"/>
          </a:solidFill>
          <a:ln/>
        </p:spPr>
      </p:sp>
      <p:sp>
        <p:nvSpPr>
          <p:cNvPr id="14" name="Text 12"/>
          <p:cNvSpPr/>
          <p:nvPr/>
        </p:nvSpPr>
        <p:spPr>
          <a:xfrm>
            <a:off x="1005840" y="5074920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LESSON: Listening Section 2 — Maps, Diagrams &amp; Short Answers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005840" y="562356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the key-word strategy on one more set before then.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4A0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66360" y="914400"/>
            <a:ext cx="1828800" cy="18288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5166360" y="914400"/>
            <a:ext cx="1828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731520" y="301752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 THE VIDEO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31520" y="379476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3: Choose Answers from a List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645920" y="4480560"/>
            <a:ext cx="8869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 the third exercise sheet. This time you'll choose your answers from a list of options — read every option carefully before you listen, since some are deliberate distractors.</a:t>
            </a:r>
            <a:endParaRPr lang="en-US" sz="1600" dirty="0"/>
          </a:p>
        </p:txBody>
      </p:sp>
      <p:sp>
        <p:nvSpPr>
          <p:cNvPr id="7" name="Pause Badge"/>
          <p:cNvSpPr/>
          <p:nvPr/>
        </p:nvSpPr>
        <p:spPr>
          <a:xfrm>
            <a:off x="548640" y="6446520"/>
            <a:ext cx="3931920" cy="365760"/>
          </a:xfrm>
          <a:prstGeom prst="roundRect">
            <a:avLst/>
          </a:prstGeom>
          <a:solidFill>
            <a:srgbClr val="1E2761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Arial" pitchFamily="34" charset="0"/>
              </a:rPr>
              <a:t>⏸  PAUSE THE VIDEO NOW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Riverside Leisure Centre — Choose Answers from a List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TWO letters, A–E.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03120"/>
          <a:ext cx="11064240" cy="3017520"/>
        </p:xfrm>
        <a:graphic>
          <a:graphicData uri="http://schemas.openxmlformats.org/drawingml/2006/table">
            <a:tbl>
              <a:tblPr/>
              <a:tblGrid>
                <a:gridCol w="1400000"/>
                <a:gridCol w="96642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LETTER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STATEMENT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Swimming pool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Gym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Sauna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Tennis courts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Personal training sessions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3340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TWO facilities are included in the standard membership?   1. ______   2. ______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48640" y="6096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press play and complete your answers.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&amp; Explanation</a:t>
            </a:r>
            <a:endParaRPr lang="en-US" sz="2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64240" cy="2194560"/>
        </p:xfrm>
        <a:graphic>
          <a:graphicData uri="http://schemas.openxmlformats.org/drawingml/2006/table">
            <a:tbl>
              <a:tblPr/>
              <a:tblGrid>
                <a:gridCol w="731520"/>
                <a:gridCol w="2926080"/>
                <a:gridCol w="74066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A4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 — Gym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Stated directly: ‘our standard membership includes full access to the gym...’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— Swimming pool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‘...and the swimming pool’ — same sentence as the gym, easy to miss if you stop listening early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C, D, E not selected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Sauna and personal training are explicitly premium-only; tennis is pay-as-you-go for all members — none are part of standard membership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206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Distractors here aren’t random — each one is a real facility mentioned in the call. Reading is the only way to avoid picking a plausible-sounding wrong answer.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Orientation + Listening Section 1</dc:title>
  <dc:subject>PptxGenJS Presentation</dc:subject>
  <dc:creator>IELTS Pre-7.0 Course</dc:creator>
  <cp:lastModifiedBy>IELTS Pre-7.0 Course</cp:lastModifiedBy>
  <cp:revision>1</cp:revision>
  <dcterms:created xsi:type="dcterms:W3CDTF">2026-06-29T16:12:41Z</dcterms:created>
  <dcterms:modified xsi:type="dcterms:W3CDTF">2026-06-29T16:12:41Z</dcterms:modified>
</cp:coreProperties>
</file>